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4"/>
  </p:notesMasterIdLst>
  <p:sldIdLst>
    <p:sldId id="256" r:id="rId3"/>
    <p:sldId id="266" r:id="rId4"/>
    <p:sldId id="257" r:id="rId5"/>
    <p:sldId id="258" r:id="rId6"/>
    <p:sldId id="260" r:id="rId7"/>
    <p:sldId id="261" r:id="rId8"/>
    <p:sldId id="262" r:id="rId9"/>
    <p:sldId id="259" r:id="rId10"/>
    <p:sldId id="263" r:id="rId11"/>
    <p:sldId id="264" r:id="rId12"/>
    <p:sldId id="265" r:id="rId13"/>
  </p:sldIdLst>
  <p:sldSz cx="9144000" cy="5143500" type="screen16x9"/>
  <p:notesSz cx="6858000" cy="9144000"/>
  <p:embeddedFontLst>
    <p:embeddedFont>
      <p:font typeface="Dosis" pitchFamily="2" charset="0"/>
      <p:regular r:id="rId15"/>
      <p:bold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442"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font" Target="fonts/font1.fntdata"/><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21132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4020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8805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62974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91966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38215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hyperlink" Target="https://www.linkedin.com/in/wika-rabila-putri/" TargetMode="External"/><Relationship Id="rId4" Type="http://schemas.openxmlformats.org/officeDocument/2006/relationships/hyperlink" Target="mailto:rabilaputri@gmail.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github.com/wikarabila/Project-Analyzing-E-Commerce-with-SQL/blob/main/README.md"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wikarabila/Project-Analyzing-E-Commerce-with-SQL/blob/main/README.md"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wikarabila/Project-Analyzing-E-Commerce-with-SQL/blob/main/README.md" TargetMode="External"/><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github.com/wikarabila/Project-Analyzing-E-Commerce-with-SQL/blob/main/README.md"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wikarabila/Project-Analyzing-E-Commerce-with-SQL/blob/main/README.md"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hyperlink" Target="https://github.com/wikarabila/Project-Analyzing-E-Commerce-with-SQL/blob/main/README.md"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github.com/wikarabila/Project-Analyzing-E-Commerce-with-SQL/blob/main/README.md"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wikarabila/Project-Analyzing-E-Commerce-with-SQL/blob/main/README.md"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github.com/wikarabila/Project-Analyzing-E-Commerce-with-SQL/blob/main/README.md" TargetMode="Externa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80" b="1">
                <a:solidFill>
                  <a:schemeClr val="lt1"/>
                </a:solidFill>
              </a:rPr>
              <a:t>Analyzing eCommerce Business Performance with SQL</a:t>
            </a:r>
            <a:endParaRPr sz="3080" b="1" dirty="0">
              <a:solidFill>
                <a:schemeClr val="lt1"/>
              </a:solidFill>
            </a:endParaRPr>
          </a:p>
        </p:txBody>
      </p:sp>
      <p:sp>
        <p:nvSpPr>
          <p:cNvPr id="100" name="Google Shape;100;p25"/>
          <p:cNvSpPr txBox="1"/>
          <p:nvPr/>
        </p:nvSpPr>
        <p:spPr>
          <a:xfrm>
            <a:off x="5959949" y="908900"/>
            <a:ext cx="3106777"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p>
          <a:p>
            <a:pPr marL="0" marR="0" lvl="0" indent="0" algn="l" rtl="0">
              <a:lnSpc>
                <a:spcPct val="100000"/>
              </a:lnSpc>
              <a:spcBef>
                <a:spcPts val="0"/>
              </a:spcBef>
              <a:spcAft>
                <a:spcPts val="0"/>
              </a:spcAft>
              <a:buClr>
                <a:srgbClr val="000000"/>
              </a:buClr>
              <a:buSzPts val="1100"/>
              <a:buFont typeface="Arial"/>
              <a:buNone/>
            </a:pPr>
            <a:r>
              <a:rPr lang="en" sz="1200" b="1" i="0" u="none" strike="noStrike" cap="none" dirty="0">
                <a:solidFill>
                  <a:srgbClr val="000000"/>
                </a:solidFill>
                <a:latin typeface="Dosis"/>
                <a:ea typeface="Dosis"/>
                <a:cs typeface="Dosis"/>
                <a:sym typeface="Dosis"/>
              </a:rPr>
              <a:t>Wika Rabila Putri</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4"/>
              </a:rPr>
              <a:t>rabilaputri@gmail.com</a:t>
            </a:r>
            <a:endParaRPr lang="en-US"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5"/>
              </a:rPr>
              <a:t>https://www.linkedin.com/in/wika-rabila-putri/</a:t>
            </a:r>
            <a:endParaRPr sz="1200" dirty="0">
              <a:latin typeface="Dosis"/>
              <a:ea typeface="Dosis"/>
              <a:cs typeface="Dosis"/>
              <a:sym typeface="Dosis"/>
            </a:endParaRPr>
          </a:p>
        </p:txBody>
      </p:sp>
      <p:pic>
        <p:nvPicPr>
          <p:cNvPr id="3" name="Picture 2">
            <a:extLst>
              <a:ext uri="{FF2B5EF4-FFF2-40B4-BE49-F238E27FC236}">
                <a16:creationId xmlns:a16="http://schemas.microsoft.com/office/drawing/2014/main" id="{E8D6490D-DC99-BF71-C3F7-93909A410D69}"/>
              </a:ext>
            </a:extLst>
          </p:cNvPr>
          <p:cNvPicPr>
            <a:picLocks noChangeAspect="1"/>
          </p:cNvPicPr>
          <p:nvPr/>
        </p:nvPicPr>
        <p:blipFill>
          <a:blip r:embed="rId6"/>
          <a:stretch>
            <a:fillRect/>
          </a:stretch>
        </p:blipFill>
        <p:spPr>
          <a:xfrm>
            <a:off x="4793960" y="643075"/>
            <a:ext cx="1069645" cy="1426193"/>
          </a:xfrm>
          <a:prstGeom prst="ellipse">
            <a:avLst/>
          </a:prstGeom>
          <a:ln>
            <a:noFill/>
          </a:ln>
          <a:effectLst>
            <a:softEdge rad="112500"/>
          </a:effectLst>
        </p:spPr>
      </p:pic>
      <p:sp>
        <p:nvSpPr>
          <p:cNvPr id="9" name="Rectangle 4">
            <a:extLst>
              <a:ext uri="{FF2B5EF4-FFF2-40B4-BE49-F238E27FC236}">
                <a16:creationId xmlns:a16="http://schemas.microsoft.com/office/drawing/2014/main" id="{FF14A59C-B1BB-F4A6-CCD9-3A324F6B5AF3}"/>
              </a:ext>
            </a:extLst>
          </p:cNvPr>
          <p:cNvSpPr>
            <a:spLocks noGrp="1" noChangeArrowheads="1"/>
          </p:cNvSpPr>
          <p:nvPr>
            <p:ph type="subTitle" idx="1"/>
          </p:nvPr>
        </p:nvSpPr>
        <p:spPr bwMode="auto">
          <a:xfrm>
            <a:off x="4713667" y="2442749"/>
            <a:ext cx="4069724"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eaLnBrk="0" fontAlgn="base" hangingPunct="0">
              <a:spcBef>
                <a:spcPct val="0"/>
              </a:spcBef>
              <a:spcAft>
                <a:spcPct val="0"/>
              </a:spcAft>
              <a:buClrTx/>
              <a:buSzTx/>
            </a:pPr>
            <a:r>
              <a:rPr lang="en-US" dirty="0">
                <a:latin typeface="Dosis" pitchFamily="2" charset="0"/>
              </a:rPr>
              <a:t>As a fresh graduate in Financial Management, I am eager to dive into the dynamic world of data and business analytics. I am at the start of my journey, focusing on building a strong foundation in SQL, Python, and Data Visualization. My training and virtual internship experiences have equipped me with practical skills, and I am enthusiastic about applying them to create innovative solutions that enhance business decision-making. My passion for continuous learning drives me to contribute meaningfully to any data-driven environment.</a:t>
            </a:r>
            <a:endParaRPr lang="en-US" altLang="en-US" dirty="0">
              <a:latin typeface="Dosis"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US" sz="2200" b="1" i="0" u="none" strike="noStrike" dirty="0">
                <a:solidFill>
                  <a:srgbClr val="FFFFFF"/>
                </a:solidFill>
                <a:effectLst/>
                <a:latin typeface="Arial" panose="020B0604020202020204" pitchFamily="34" charset="0"/>
              </a:rPr>
              <a:t>Annual Product Category Quality Analysis</a:t>
            </a:r>
            <a:endParaRPr lang="en-US" sz="2200" b="1" dirty="0">
              <a:solidFill>
                <a:schemeClr val="lt1"/>
              </a:solidFill>
            </a:endParaRPr>
          </a:p>
        </p:txBody>
      </p:sp>
      <p:sp>
        <p:nvSpPr>
          <p:cNvPr id="56" name="Google Shape;56;p13"/>
          <p:cNvSpPr txBox="1">
            <a:spLocks noGrp="1"/>
          </p:cNvSpPr>
          <p:nvPr>
            <p:ph type="body" idx="1"/>
          </p:nvPr>
        </p:nvSpPr>
        <p:spPr>
          <a:xfrm>
            <a:off x="4557906" y="884236"/>
            <a:ext cx="4386470" cy="1806686"/>
          </a:xfrm>
          <a:prstGeom prst="rect">
            <a:avLst/>
          </a:prstGeom>
        </p:spPr>
        <p:txBody>
          <a:bodyPr spcFirstLastPara="1" wrap="square" lIns="91425" tIns="91425" rIns="91425" bIns="91425" anchor="t" anchorCtr="0">
            <a:noAutofit/>
          </a:bodyPr>
          <a:lstStyle/>
          <a:p>
            <a:pPr marL="133350" indent="0" algn="just">
              <a:buClr>
                <a:schemeClr val="dk1"/>
              </a:buClr>
              <a:buSzPts val="1500"/>
              <a:buNone/>
            </a:pPr>
            <a:r>
              <a:rPr lang="en-US" sz="1200" dirty="0">
                <a:solidFill>
                  <a:schemeClr val="tx1"/>
                </a:solidFill>
                <a:latin typeface="Times New Roman" panose="02020603050405020304" pitchFamily="18" charset="0"/>
                <a:ea typeface="Calibri" panose="020F0502020204030204" pitchFamily="34" charset="0"/>
              </a:rPr>
              <a:t>The number of cancellations for top products also varied. In 2016, the "</a:t>
            </a:r>
            <a:r>
              <a:rPr lang="en-US" sz="1200" b="1" dirty="0">
                <a:solidFill>
                  <a:schemeClr val="tx1"/>
                </a:solidFill>
                <a:latin typeface="Times New Roman" panose="02020603050405020304" pitchFamily="18" charset="0"/>
                <a:ea typeface="Calibri" panose="020F0502020204030204" pitchFamily="34" charset="0"/>
              </a:rPr>
              <a:t>toys</a:t>
            </a:r>
            <a:r>
              <a:rPr lang="en-US" sz="1200" dirty="0">
                <a:solidFill>
                  <a:schemeClr val="tx1"/>
                </a:solidFill>
                <a:latin typeface="Times New Roman" panose="02020603050405020304" pitchFamily="18" charset="0"/>
                <a:ea typeface="Calibri" panose="020F0502020204030204" pitchFamily="34" charset="0"/>
              </a:rPr>
              <a:t>" category saw 3 cancellations, while in 2017, the "</a:t>
            </a:r>
            <a:r>
              <a:rPr lang="en-US" sz="1200" b="1" dirty="0" err="1">
                <a:solidFill>
                  <a:schemeClr val="tx1"/>
                </a:solidFill>
                <a:latin typeface="Times New Roman" panose="02020603050405020304" pitchFamily="18" charset="0"/>
                <a:ea typeface="Calibri" panose="020F0502020204030204" pitchFamily="34" charset="0"/>
              </a:rPr>
              <a:t>sports_leisure</a:t>
            </a:r>
            <a:r>
              <a:rPr lang="en-US" sz="1200" dirty="0">
                <a:solidFill>
                  <a:schemeClr val="tx1"/>
                </a:solidFill>
                <a:latin typeface="Times New Roman" panose="02020603050405020304" pitchFamily="18" charset="0"/>
                <a:ea typeface="Calibri" panose="020F0502020204030204" pitchFamily="34" charset="0"/>
              </a:rPr>
              <a:t>" category recorded 25 cancellations, the highest in the period. In 2018, the "</a:t>
            </a:r>
            <a:r>
              <a:rPr lang="en-US" sz="1200" b="1" dirty="0" err="1">
                <a:solidFill>
                  <a:schemeClr val="tx1"/>
                </a:solidFill>
                <a:latin typeface="Times New Roman" panose="02020603050405020304" pitchFamily="18" charset="0"/>
                <a:ea typeface="Calibri" panose="020F0502020204030204" pitchFamily="34" charset="0"/>
              </a:rPr>
              <a:t>health_beauty</a:t>
            </a:r>
            <a:r>
              <a:rPr lang="en-US" sz="1200" dirty="0">
                <a:solidFill>
                  <a:schemeClr val="tx1"/>
                </a:solidFill>
                <a:latin typeface="Times New Roman" panose="02020603050405020304" pitchFamily="18" charset="0"/>
                <a:ea typeface="Calibri" panose="020F0502020204030204" pitchFamily="34" charset="0"/>
              </a:rPr>
              <a:t>" category experienced 27 cancellations, the highest for that year. Although the number of cancellations increased alongside rising total revenue, this may indicate challenges in maintaining quality and customer satisfaction for popular products.</a:t>
            </a:r>
            <a:endParaRPr sz="1200" dirty="0">
              <a:solidFill>
                <a:schemeClr val="tx1"/>
              </a:solidFill>
              <a:latin typeface="Times New Roman" panose="02020603050405020304" pitchFamily="18" charset="0"/>
              <a:ea typeface="Calibri" panose="020F0502020204030204" pitchFamily="34" charset="0"/>
            </a:endParaRPr>
          </a:p>
        </p:txBody>
      </p:sp>
      <p:pic>
        <p:nvPicPr>
          <p:cNvPr id="2" name="Picture 1">
            <a:extLst>
              <a:ext uri="{FF2B5EF4-FFF2-40B4-BE49-F238E27FC236}">
                <a16:creationId xmlns:a16="http://schemas.microsoft.com/office/drawing/2014/main" id="{4D397A3F-81B4-4940-AEBD-44E18367721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1700" y="884236"/>
            <a:ext cx="4260300" cy="2713728"/>
          </a:xfrm>
          <a:prstGeom prst="rect">
            <a:avLst/>
          </a:prstGeom>
          <a:noFill/>
        </p:spPr>
      </p:pic>
      <p:sp>
        <p:nvSpPr>
          <p:cNvPr id="4" name="TextBox 3">
            <a:extLst>
              <a:ext uri="{FF2B5EF4-FFF2-40B4-BE49-F238E27FC236}">
                <a16:creationId xmlns:a16="http://schemas.microsoft.com/office/drawing/2014/main" id="{139196FE-01E7-E6D5-F592-192234314438}"/>
              </a:ext>
            </a:extLst>
          </p:cNvPr>
          <p:cNvSpPr txBox="1"/>
          <p:nvPr/>
        </p:nvSpPr>
        <p:spPr>
          <a:xfrm>
            <a:off x="244697" y="4120291"/>
            <a:ext cx="8699679" cy="500009"/>
          </a:xfrm>
          <a:prstGeom prst="rect">
            <a:avLst/>
          </a:prstGeom>
          <a:noFill/>
        </p:spPr>
        <p:txBody>
          <a:bodyPr wrap="square">
            <a:spAutoFit/>
          </a:bodyPr>
          <a:lstStyle/>
          <a:p>
            <a:pPr marL="133350" algn="just">
              <a:lnSpc>
                <a:spcPct val="115000"/>
              </a:lnSpc>
              <a:buClr>
                <a:schemeClr val="dk1"/>
              </a:buClr>
              <a:buSzPts val="1500"/>
            </a:pPr>
            <a:r>
              <a:rPr lang="en-US" sz="1200" dirty="0">
                <a:solidFill>
                  <a:schemeClr val="tx1"/>
                </a:solidFill>
                <a:latin typeface="Times New Roman" panose="02020603050405020304" pitchFamily="18" charset="0"/>
                <a:ea typeface="Calibri" panose="020F0502020204030204" pitchFamily="34" charset="0"/>
              </a:rPr>
              <a:t>Overall, Task 3 demonstrates robust growth in company revenue year over year, with varying top product categories. However, the increase in cancellations for top products highlights the need for improvements in quality management and customer satisfaction.</a:t>
            </a:r>
            <a:endParaRPr lang="en-ID" sz="1200" dirty="0">
              <a:solidFill>
                <a:schemeClr val="tx1"/>
              </a:solidFill>
              <a:latin typeface="Times New Roman" panose="02020603050405020304" pitchFamily="18" charset="0"/>
              <a:ea typeface="Calibri" panose="020F0502020204030204" pitchFamily="34" charset="0"/>
            </a:endParaRPr>
          </a:p>
        </p:txBody>
      </p:sp>
      <p:sp>
        <p:nvSpPr>
          <p:cNvPr id="3" name="Google Shape;55;p13">
            <a:extLst>
              <a:ext uri="{FF2B5EF4-FFF2-40B4-BE49-F238E27FC236}">
                <a16:creationId xmlns:a16="http://schemas.microsoft.com/office/drawing/2014/main" id="{CDA5B513-3EF7-D15E-3D5F-A88829E8AC7E}"/>
              </a:ext>
            </a:extLst>
          </p:cNvPr>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dirty="0">
              <a:solidFill>
                <a:schemeClr val="dk1"/>
              </a:solidFill>
            </a:endParaRPr>
          </a:p>
          <a:p>
            <a:pPr marL="0" lvl="0" indent="0" algn="r" rtl="0">
              <a:lnSpc>
                <a:spcPct val="100000"/>
              </a:lnSpc>
              <a:spcBef>
                <a:spcPts val="0"/>
              </a:spcBef>
              <a:spcAft>
                <a:spcPts val="0"/>
              </a:spcAft>
              <a:buNone/>
            </a:pPr>
            <a:r>
              <a:rPr lang="en-US" sz="1100" dirty="0">
                <a:solidFill>
                  <a:schemeClr val="dk1"/>
                </a:solidFill>
                <a:hlinkClick r:id="rId4"/>
              </a:rPr>
              <a:t>Click here to view the Query (TASK 3)</a:t>
            </a:r>
            <a:endParaRPr sz="1100" dirty="0">
              <a:solidFill>
                <a:schemeClr val="dk1"/>
              </a:solidFill>
            </a:endParaRPr>
          </a:p>
        </p:txBody>
      </p:sp>
    </p:spTree>
    <p:extLst>
      <p:ext uri="{BB962C8B-B14F-4D97-AF65-F5344CB8AC3E}">
        <p14:creationId xmlns:p14="http://schemas.microsoft.com/office/powerpoint/2010/main" val="3483895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US" sz="2200" b="1" i="0" u="none" strike="noStrike" dirty="0">
                <a:solidFill>
                  <a:srgbClr val="FFFFFF"/>
                </a:solidFill>
                <a:effectLst/>
                <a:latin typeface="Arial" panose="020B0604020202020204" pitchFamily="34" charset="0"/>
              </a:rPr>
              <a:t>Analysis of Annual Payment Type Usage</a:t>
            </a:r>
            <a:endParaRPr lang="en-US" sz="2200" b="1" dirty="0">
              <a:solidFill>
                <a:schemeClr val="lt1"/>
              </a:solidFill>
            </a:endParaRPr>
          </a:p>
        </p:txBody>
      </p:sp>
      <p:sp>
        <p:nvSpPr>
          <p:cNvPr id="55" name="Google Shape;55;p13"/>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dirty="0">
              <a:solidFill>
                <a:schemeClr val="dk1"/>
              </a:solidFill>
            </a:endParaRPr>
          </a:p>
          <a:p>
            <a:pPr marL="0" lvl="0" indent="0" algn="r" rtl="0">
              <a:lnSpc>
                <a:spcPct val="100000"/>
              </a:lnSpc>
              <a:spcBef>
                <a:spcPts val="0"/>
              </a:spcBef>
              <a:spcAft>
                <a:spcPts val="0"/>
              </a:spcAft>
              <a:buNone/>
            </a:pPr>
            <a:r>
              <a:rPr lang="en-US" sz="1100" dirty="0">
                <a:solidFill>
                  <a:schemeClr val="dk1"/>
                </a:solidFill>
                <a:hlinkClick r:id="rId3"/>
              </a:rPr>
              <a:t>Click here to view the Query (TASK 4)</a:t>
            </a:r>
            <a:endParaRPr sz="1100" dirty="0">
              <a:solidFill>
                <a:schemeClr val="dk1"/>
              </a:solidFill>
            </a:endParaRPr>
          </a:p>
        </p:txBody>
      </p:sp>
      <p:sp>
        <p:nvSpPr>
          <p:cNvPr id="56" name="Google Shape;56;p13"/>
          <p:cNvSpPr txBox="1">
            <a:spLocks noGrp="1"/>
          </p:cNvSpPr>
          <p:nvPr>
            <p:ph type="body" idx="1"/>
          </p:nvPr>
        </p:nvSpPr>
        <p:spPr>
          <a:xfrm>
            <a:off x="4847938" y="815338"/>
            <a:ext cx="4223175" cy="1206573"/>
          </a:xfrm>
          <a:prstGeom prst="rect">
            <a:avLst/>
          </a:prstGeom>
        </p:spPr>
        <p:txBody>
          <a:bodyPr spcFirstLastPara="1" wrap="square" lIns="91425" tIns="91425" rIns="91425" bIns="91425" anchor="t" anchorCtr="0">
            <a:noAutofit/>
          </a:bodyPr>
          <a:lstStyle/>
          <a:p>
            <a:pPr marL="133350" indent="0" algn="just">
              <a:lnSpc>
                <a:spcPct val="135000"/>
              </a:lnSpc>
              <a:buClr>
                <a:schemeClr val="dk1"/>
              </a:buClr>
              <a:buSzPts val="1500"/>
              <a:buNone/>
            </a:pPr>
            <a:r>
              <a:rPr lang="en-US" sz="1100" dirty="0">
                <a:solidFill>
                  <a:schemeClr val="tx1"/>
                </a:solidFill>
                <a:latin typeface="Times New Roman" panose="02020603050405020304" pitchFamily="18" charset="0"/>
                <a:ea typeface="Calibri" panose="020F0502020204030204" pitchFamily="34" charset="0"/>
              </a:rPr>
              <a:t>The table presents the results of the analysis of various payment methods from 2016 to 2018, including credit card, </a:t>
            </a:r>
            <a:r>
              <a:rPr lang="en-US" sz="1100" dirty="0" err="1">
                <a:solidFill>
                  <a:schemeClr val="tx1"/>
                </a:solidFill>
                <a:latin typeface="Times New Roman" panose="02020603050405020304" pitchFamily="18" charset="0"/>
                <a:ea typeface="Calibri" panose="020F0502020204030204" pitchFamily="34" charset="0"/>
              </a:rPr>
              <a:t>boleto</a:t>
            </a:r>
            <a:r>
              <a:rPr lang="en-US" sz="1100" dirty="0">
                <a:solidFill>
                  <a:schemeClr val="tx1"/>
                </a:solidFill>
                <a:latin typeface="Times New Roman" panose="02020603050405020304" pitchFamily="18" charset="0"/>
                <a:ea typeface="Calibri" panose="020F0502020204030204" pitchFamily="34" charset="0"/>
              </a:rPr>
              <a:t>, voucher, debit card, and undefined payment methods. This data provides insights into customer preferences for payment methods and how these trends have evolved over the analyzed period.</a:t>
            </a:r>
            <a:endParaRPr lang="en-ID" sz="1100" dirty="0">
              <a:solidFill>
                <a:schemeClr val="tx1"/>
              </a:solidFill>
              <a:latin typeface="Times New Roman" panose="02020603050405020304" pitchFamily="18" charset="0"/>
              <a:ea typeface="Calibri" panose="020F0502020204030204" pitchFamily="34" charset="0"/>
            </a:endParaRPr>
          </a:p>
        </p:txBody>
      </p:sp>
      <p:pic>
        <p:nvPicPr>
          <p:cNvPr id="2" name="Picture 1">
            <a:extLst>
              <a:ext uri="{FF2B5EF4-FFF2-40B4-BE49-F238E27FC236}">
                <a16:creationId xmlns:a16="http://schemas.microsoft.com/office/drawing/2014/main" id="{1D9E4551-A96D-5162-D934-D73DB4BAA3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1700" y="815338"/>
            <a:ext cx="4536238" cy="1331320"/>
          </a:xfrm>
          <a:prstGeom prst="rect">
            <a:avLst/>
          </a:prstGeom>
        </p:spPr>
      </p:pic>
      <p:pic>
        <p:nvPicPr>
          <p:cNvPr id="3" name="Picture 2">
            <a:extLst>
              <a:ext uri="{FF2B5EF4-FFF2-40B4-BE49-F238E27FC236}">
                <a16:creationId xmlns:a16="http://schemas.microsoft.com/office/drawing/2014/main" id="{3A60C51F-956E-4FAB-B3D3-F82DA473F160}"/>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11699" y="2177967"/>
            <a:ext cx="4537491" cy="2685581"/>
          </a:xfrm>
          <a:prstGeom prst="rect">
            <a:avLst/>
          </a:prstGeom>
          <a:noFill/>
        </p:spPr>
      </p:pic>
      <p:sp>
        <p:nvSpPr>
          <p:cNvPr id="5" name="TextBox 4">
            <a:extLst>
              <a:ext uri="{FF2B5EF4-FFF2-40B4-BE49-F238E27FC236}">
                <a16:creationId xmlns:a16="http://schemas.microsoft.com/office/drawing/2014/main" id="{C1986410-50AB-08A9-B646-788432A9C653}"/>
              </a:ext>
            </a:extLst>
          </p:cNvPr>
          <p:cNvSpPr txBox="1"/>
          <p:nvPr/>
        </p:nvSpPr>
        <p:spPr>
          <a:xfrm>
            <a:off x="4847938" y="2302714"/>
            <a:ext cx="4223175" cy="2023439"/>
          </a:xfrm>
          <a:prstGeom prst="rect">
            <a:avLst/>
          </a:prstGeom>
          <a:noFill/>
        </p:spPr>
        <p:txBody>
          <a:bodyPr wrap="square">
            <a:spAutoFit/>
          </a:bodyPr>
          <a:lstStyle/>
          <a:p>
            <a:pPr marL="133350" algn="just">
              <a:lnSpc>
                <a:spcPct val="115000"/>
              </a:lnSpc>
              <a:buClr>
                <a:schemeClr val="dk1"/>
              </a:buClr>
              <a:buSzPts val="1500"/>
            </a:pPr>
            <a:r>
              <a:rPr lang="en-US" sz="1100" dirty="0">
                <a:solidFill>
                  <a:schemeClr val="tx1"/>
                </a:solidFill>
                <a:latin typeface="Times New Roman" panose="02020603050405020304" pitchFamily="18" charset="0"/>
                <a:ea typeface="Calibri" panose="020F0502020204030204" pitchFamily="34" charset="0"/>
              </a:rPr>
              <a:t>Based on data from 2016 to 2018, credit card emerged as the most dominant payment method, showing a steady increase from 258 transactions in 2016 to 34.568 in 2017, and 41.969 in 2018. The use of </a:t>
            </a:r>
            <a:r>
              <a:rPr lang="en-US" sz="1100" dirty="0" err="1">
                <a:solidFill>
                  <a:schemeClr val="tx1"/>
                </a:solidFill>
                <a:latin typeface="Times New Roman" panose="02020603050405020304" pitchFamily="18" charset="0"/>
                <a:ea typeface="Calibri" panose="020F0502020204030204" pitchFamily="34" charset="0"/>
              </a:rPr>
              <a:t>boleto</a:t>
            </a:r>
            <a:r>
              <a:rPr lang="en-US" sz="1100" dirty="0">
                <a:solidFill>
                  <a:schemeClr val="tx1"/>
                </a:solidFill>
                <a:latin typeface="Times New Roman" panose="02020603050405020304" pitchFamily="18" charset="0"/>
                <a:ea typeface="Calibri" panose="020F0502020204030204" pitchFamily="34" charset="0"/>
              </a:rPr>
              <a:t> also rose, from 63 transactions in 2016 to 9.508 in 2017, and 10.213 in 2018. Voucher transactions started at 23 in 2016, grew to 3.027 in 2017, but slightly declined to 2.725 in 2018. Debit card usage increased consistently from 2 transactions in 2016 to 422 in 2017, and 1.105 in 2018. Undefined payment methods were recorded only in 2018 with 3 transactions. Overall, </a:t>
            </a:r>
            <a:r>
              <a:rPr lang="en-US" sz="1100" b="1" dirty="0">
                <a:solidFill>
                  <a:schemeClr val="tx1"/>
                </a:solidFill>
                <a:latin typeface="Times New Roman" panose="02020603050405020304" pitchFamily="18" charset="0"/>
                <a:ea typeface="Calibri" panose="020F0502020204030204" pitchFamily="34" charset="0"/>
              </a:rPr>
              <a:t>credit card </a:t>
            </a:r>
            <a:r>
              <a:rPr lang="en-US" sz="1100" dirty="0">
                <a:solidFill>
                  <a:schemeClr val="tx1"/>
                </a:solidFill>
                <a:latin typeface="Times New Roman" panose="02020603050405020304" pitchFamily="18" charset="0"/>
                <a:ea typeface="Calibri" panose="020F0502020204030204" pitchFamily="34" charset="0"/>
              </a:rPr>
              <a:t>remains the preferred payment method, with its usage rising each year.</a:t>
            </a:r>
            <a:endParaRPr lang="en-ID" sz="1100" dirty="0">
              <a:solidFill>
                <a:schemeClr val="tx1"/>
              </a:solidFill>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1700892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2209413"/>
            <a:ext cx="3736800" cy="72467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80" b="1" dirty="0">
                <a:solidFill>
                  <a:schemeClr val="lt1"/>
                </a:solidFill>
              </a:rPr>
              <a:t>Table of Content</a:t>
            </a:r>
            <a:endParaRPr sz="3080" b="1" dirty="0">
              <a:solidFill>
                <a:schemeClr val="lt1"/>
              </a:solidFill>
            </a:endParaRPr>
          </a:p>
        </p:txBody>
      </p:sp>
      <p:sp>
        <p:nvSpPr>
          <p:cNvPr id="4" name="TextBox 3">
            <a:extLst>
              <a:ext uri="{FF2B5EF4-FFF2-40B4-BE49-F238E27FC236}">
                <a16:creationId xmlns:a16="http://schemas.microsoft.com/office/drawing/2014/main" id="{C2A64DED-5A1B-B9F4-A329-4F8359A59CD3}"/>
              </a:ext>
            </a:extLst>
          </p:cNvPr>
          <p:cNvSpPr txBox="1"/>
          <p:nvPr/>
        </p:nvSpPr>
        <p:spPr>
          <a:xfrm>
            <a:off x="4982817" y="1104874"/>
            <a:ext cx="3776870" cy="2933752"/>
          </a:xfrm>
          <a:prstGeom prst="rect">
            <a:avLst/>
          </a:prstGeom>
          <a:noFill/>
        </p:spPr>
        <p:txBody>
          <a:bodyPr wrap="square" rtlCol="0">
            <a:spAutoFit/>
          </a:bodyPr>
          <a:lstStyle/>
          <a:p>
            <a:pPr marL="304800" indent="-171450" algn="just">
              <a:lnSpc>
                <a:spcPct val="115000"/>
              </a:lnSpc>
              <a:buClr>
                <a:schemeClr val="dk1"/>
              </a:buClr>
              <a:buSzPts val="1500"/>
              <a:buFont typeface="Arial" panose="020B0604020202020204" pitchFamily="34" charset="0"/>
              <a:buChar char="•"/>
            </a:pPr>
            <a:r>
              <a:rPr lang="en-US" sz="1800" dirty="0">
                <a:solidFill>
                  <a:schemeClr val="tx1"/>
                </a:solidFill>
                <a:latin typeface="Times New Roman" panose="02020603050405020304" pitchFamily="18" charset="0"/>
                <a:ea typeface="Calibri" panose="020F0502020204030204" pitchFamily="34" charset="0"/>
              </a:rPr>
              <a:t>Overview</a:t>
            </a:r>
          </a:p>
          <a:p>
            <a:pPr marL="304800" indent="-171450" algn="just">
              <a:lnSpc>
                <a:spcPct val="115000"/>
              </a:lnSpc>
              <a:buClr>
                <a:schemeClr val="dk1"/>
              </a:buClr>
              <a:buSzPts val="1500"/>
              <a:buFont typeface="Arial" panose="020B0604020202020204" pitchFamily="34" charset="0"/>
              <a:buChar char="•"/>
            </a:pPr>
            <a:endParaRPr lang="en-US" sz="1800" dirty="0">
              <a:solidFill>
                <a:schemeClr val="tx1"/>
              </a:solidFill>
              <a:latin typeface="Times New Roman" panose="02020603050405020304" pitchFamily="18" charset="0"/>
              <a:ea typeface="Calibri" panose="020F0502020204030204" pitchFamily="34" charset="0"/>
            </a:endParaRPr>
          </a:p>
          <a:p>
            <a:pPr marL="304800" indent="-171450" algn="just">
              <a:lnSpc>
                <a:spcPct val="115000"/>
              </a:lnSpc>
              <a:buClr>
                <a:schemeClr val="dk1"/>
              </a:buClr>
              <a:buSzPts val="1500"/>
              <a:buFont typeface="Arial" panose="020B0604020202020204" pitchFamily="34" charset="0"/>
              <a:buChar char="•"/>
            </a:pPr>
            <a:r>
              <a:rPr lang="en-US" sz="1800" dirty="0">
                <a:solidFill>
                  <a:schemeClr val="tx1"/>
                </a:solidFill>
                <a:latin typeface="Times New Roman" panose="02020603050405020304" pitchFamily="18" charset="0"/>
                <a:ea typeface="Calibri" panose="020F0502020204030204" pitchFamily="34" charset="0"/>
              </a:rPr>
              <a:t>Data Preparation</a:t>
            </a:r>
          </a:p>
          <a:p>
            <a:pPr marL="304800" indent="-171450" algn="just">
              <a:lnSpc>
                <a:spcPct val="115000"/>
              </a:lnSpc>
              <a:buClr>
                <a:schemeClr val="dk1"/>
              </a:buClr>
              <a:buSzPts val="1500"/>
              <a:buFont typeface="Arial" panose="020B0604020202020204" pitchFamily="34" charset="0"/>
              <a:buChar char="•"/>
            </a:pPr>
            <a:endParaRPr lang="en-US" sz="1800" dirty="0">
              <a:solidFill>
                <a:schemeClr val="tx1"/>
              </a:solidFill>
              <a:latin typeface="Times New Roman" panose="02020603050405020304" pitchFamily="18" charset="0"/>
              <a:ea typeface="Calibri" panose="020F0502020204030204" pitchFamily="34" charset="0"/>
            </a:endParaRPr>
          </a:p>
          <a:p>
            <a:pPr marL="304800" indent="-171450" algn="just">
              <a:lnSpc>
                <a:spcPct val="115000"/>
              </a:lnSpc>
              <a:buClr>
                <a:schemeClr val="dk1"/>
              </a:buClr>
              <a:buSzPts val="1500"/>
              <a:buFont typeface="Arial" panose="020B0604020202020204" pitchFamily="34" charset="0"/>
              <a:buChar char="•"/>
            </a:pPr>
            <a:r>
              <a:rPr lang="en-US" sz="1800" dirty="0">
                <a:solidFill>
                  <a:schemeClr val="tx1"/>
                </a:solidFill>
                <a:latin typeface="Times New Roman" panose="02020603050405020304" pitchFamily="18" charset="0"/>
                <a:ea typeface="Calibri" panose="020F0502020204030204" pitchFamily="34" charset="0"/>
              </a:rPr>
              <a:t>Annual Customer Activity Growth</a:t>
            </a:r>
          </a:p>
          <a:p>
            <a:pPr marL="304800" indent="-171450" algn="just">
              <a:lnSpc>
                <a:spcPct val="115000"/>
              </a:lnSpc>
              <a:buClr>
                <a:schemeClr val="dk1"/>
              </a:buClr>
              <a:buSzPts val="1500"/>
              <a:buFont typeface="Arial" panose="020B0604020202020204" pitchFamily="34" charset="0"/>
              <a:buChar char="•"/>
            </a:pPr>
            <a:endParaRPr lang="en-US" sz="1800" dirty="0">
              <a:solidFill>
                <a:schemeClr val="tx1"/>
              </a:solidFill>
              <a:latin typeface="Times New Roman" panose="02020603050405020304" pitchFamily="18" charset="0"/>
              <a:ea typeface="Calibri" panose="020F0502020204030204" pitchFamily="34" charset="0"/>
            </a:endParaRPr>
          </a:p>
          <a:p>
            <a:pPr marL="304800" indent="-171450" algn="just">
              <a:lnSpc>
                <a:spcPct val="115000"/>
              </a:lnSpc>
              <a:buClr>
                <a:schemeClr val="dk1"/>
              </a:buClr>
              <a:buSzPts val="1500"/>
              <a:buFont typeface="Arial" panose="020B0604020202020204" pitchFamily="34" charset="0"/>
              <a:buChar char="•"/>
            </a:pPr>
            <a:r>
              <a:rPr lang="en-US" sz="1800" dirty="0">
                <a:solidFill>
                  <a:schemeClr val="tx1"/>
                </a:solidFill>
                <a:latin typeface="Times New Roman" panose="02020603050405020304" pitchFamily="18" charset="0"/>
                <a:ea typeface="Calibri" panose="020F0502020204030204" pitchFamily="34" charset="0"/>
              </a:rPr>
              <a:t>Annual Product Category Quality</a:t>
            </a:r>
          </a:p>
          <a:p>
            <a:pPr marL="304800" indent="-171450" algn="just">
              <a:lnSpc>
                <a:spcPct val="115000"/>
              </a:lnSpc>
              <a:buClr>
                <a:schemeClr val="dk1"/>
              </a:buClr>
              <a:buSzPts val="1500"/>
              <a:buFont typeface="Arial" panose="020B0604020202020204" pitchFamily="34" charset="0"/>
              <a:buChar char="•"/>
            </a:pPr>
            <a:endParaRPr lang="en-US" sz="1800" dirty="0">
              <a:solidFill>
                <a:schemeClr val="tx1"/>
              </a:solidFill>
              <a:latin typeface="Times New Roman" panose="02020603050405020304" pitchFamily="18" charset="0"/>
              <a:ea typeface="Calibri" panose="020F0502020204030204" pitchFamily="34" charset="0"/>
            </a:endParaRPr>
          </a:p>
          <a:p>
            <a:pPr marL="304800" indent="-171450" algn="just">
              <a:lnSpc>
                <a:spcPct val="115000"/>
              </a:lnSpc>
              <a:buClr>
                <a:schemeClr val="dk1"/>
              </a:buClr>
              <a:buSzPts val="1500"/>
              <a:buFont typeface="Arial" panose="020B0604020202020204" pitchFamily="34" charset="0"/>
              <a:buChar char="•"/>
            </a:pPr>
            <a:r>
              <a:rPr lang="en-US" sz="1800" dirty="0">
                <a:solidFill>
                  <a:schemeClr val="tx1"/>
                </a:solidFill>
                <a:latin typeface="Times New Roman" panose="02020603050405020304" pitchFamily="18" charset="0"/>
                <a:ea typeface="Calibri" panose="020F0502020204030204" pitchFamily="34" charset="0"/>
              </a:rPr>
              <a:t>Annual Payment Type Usage</a:t>
            </a:r>
          </a:p>
        </p:txBody>
      </p:sp>
    </p:spTree>
    <p:extLst>
      <p:ext uri="{BB962C8B-B14F-4D97-AF65-F5344CB8AC3E}">
        <p14:creationId xmlns:p14="http://schemas.microsoft.com/office/powerpoint/2010/main" val="3792699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Overview</a:t>
            </a:r>
            <a:endParaRPr sz="2220" b="1">
              <a:solidFill>
                <a:schemeClr val="lt1"/>
              </a:solidFill>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indent="0" algn="just">
              <a:spcAft>
                <a:spcPts val="1200"/>
              </a:spcAft>
              <a:buNone/>
            </a:pPr>
            <a:r>
              <a:rPr lang="en-US" dirty="0">
                <a:solidFill>
                  <a:schemeClr val="dk1"/>
                </a:solidFill>
                <a:latin typeface="Dosis"/>
              </a:rPr>
              <a:t>"It is undeniable that measuring business performance within a company is crucial for tracking, monitoring, and evaluating the success or failure of various business processes. Therefore, this paper aims to analyze the business performance of an eCommerce company, with a focus on vital metrics such as customer growth, product quality, and payment types."</a:t>
            </a:r>
            <a:endParaRPr dirty="0">
              <a:solidFill>
                <a:schemeClr val="dk1"/>
              </a:solidFill>
              <a:latin typeface="Dosis"/>
              <a:sym typeface="Dosis"/>
            </a:endParaRPr>
          </a:p>
        </p:txBody>
      </p:sp>
      <p:sp>
        <p:nvSpPr>
          <p:cNvPr id="2" name="Google Shape;115;p27">
            <a:extLst>
              <a:ext uri="{FF2B5EF4-FFF2-40B4-BE49-F238E27FC236}">
                <a16:creationId xmlns:a16="http://schemas.microsoft.com/office/drawing/2014/main" id="{13C3182C-EC05-DEED-9080-48AB5F9C1DA2}"/>
              </a:ext>
            </a:extLst>
          </p:cNvPr>
          <p:cNvSpPr txBox="1"/>
          <p:nvPr/>
        </p:nvSpPr>
        <p:spPr>
          <a:xfrm>
            <a:off x="4572000" y="4762219"/>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hlinkClick r:id="rId3"/>
              </a:rPr>
              <a:t>Click here to view the ERD and Query</a:t>
            </a:r>
            <a:endParaRPr sz="1100" dirty="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Preparation</a:t>
            </a:r>
            <a:endParaRPr b="1"/>
          </a:p>
        </p:txBody>
      </p:sp>
      <p:pic>
        <p:nvPicPr>
          <p:cNvPr id="3" name="Picture 2">
            <a:extLst>
              <a:ext uri="{FF2B5EF4-FFF2-40B4-BE49-F238E27FC236}">
                <a16:creationId xmlns:a16="http://schemas.microsoft.com/office/drawing/2014/main" id="{F6503705-9C96-B02D-14C6-EC8DF2E73302}"/>
              </a:ext>
            </a:extLst>
          </p:cNvPr>
          <p:cNvPicPr>
            <a:picLocks noChangeAspect="1"/>
          </p:cNvPicPr>
          <p:nvPr/>
        </p:nvPicPr>
        <p:blipFill>
          <a:blip r:embed="rId3"/>
          <a:stretch>
            <a:fillRect/>
          </a:stretch>
        </p:blipFill>
        <p:spPr>
          <a:xfrm>
            <a:off x="1164793" y="722195"/>
            <a:ext cx="6814413" cy="3239186"/>
          </a:xfrm>
          <a:prstGeom prst="rect">
            <a:avLst/>
          </a:prstGeom>
        </p:spPr>
      </p:pic>
      <p:sp>
        <p:nvSpPr>
          <p:cNvPr id="2" name="Google Shape;115;p27">
            <a:extLst>
              <a:ext uri="{FF2B5EF4-FFF2-40B4-BE49-F238E27FC236}">
                <a16:creationId xmlns:a16="http://schemas.microsoft.com/office/drawing/2014/main" id="{39ADD717-EFA7-B8E4-6E4C-4606AA08A50E}"/>
              </a:ext>
            </a:extLst>
          </p:cNvPr>
          <p:cNvSpPr txBox="1"/>
          <p:nvPr/>
        </p:nvSpPr>
        <p:spPr>
          <a:xfrm>
            <a:off x="4572000" y="4762219"/>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hlinkClick r:id="rId4"/>
              </a:rPr>
              <a:t>Click here to view the ERD and Query</a:t>
            </a:r>
            <a:endParaRPr sz="1100" dirty="0">
              <a:solidFill>
                <a:srgbClr val="000000"/>
              </a:solidFill>
            </a:endParaRPr>
          </a:p>
        </p:txBody>
      </p:sp>
      <p:sp>
        <p:nvSpPr>
          <p:cNvPr id="4" name="Rectangle 1">
            <a:extLst>
              <a:ext uri="{FF2B5EF4-FFF2-40B4-BE49-F238E27FC236}">
                <a16:creationId xmlns:a16="http://schemas.microsoft.com/office/drawing/2014/main" id="{3B01808F-FF87-8DAC-B51B-FB66649B24CC}"/>
              </a:ext>
            </a:extLst>
          </p:cNvPr>
          <p:cNvSpPr>
            <a:spLocks noGrp="1" noChangeArrowheads="1"/>
          </p:cNvSpPr>
          <p:nvPr>
            <p:ph type="body" idx="1"/>
          </p:nvPr>
        </p:nvSpPr>
        <p:spPr bwMode="auto">
          <a:xfrm>
            <a:off x="318051" y="3838022"/>
            <a:ext cx="8507896" cy="72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19100" lvl="0" indent="-285750" defTabSz="914400" eaLnBrk="0" fontAlgn="base" latinLnBrk="0" hangingPunct="0">
              <a:buClr>
                <a:schemeClr val="dk1"/>
              </a:buClr>
              <a:buSzPts val="1500"/>
              <a:tabLst/>
            </a:pPr>
            <a:r>
              <a:rPr lang="en-US" altLang="en-US" sz="1200" dirty="0">
                <a:solidFill>
                  <a:schemeClr val="tx1"/>
                </a:solidFill>
                <a:latin typeface="Dosis" pitchFamily="2" charset="0"/>
              </a:rPr>
              <a:t>Create the database first, then create the necessary tables using the CREATE TABLE command.</a:t>
            </a:r>
          </a:p>
          <a:p>
            <a:pPr marL="419100" lvl="0" indent="-285750" defTabSz="914400" eaLnBrk="0" fontAlgn="base" latinLnBrk="0" hangingPunct="0">
              <a:buClr>
                <a:schemeClr val="dk1"/>
              </a:buClr>
              <a:buSzPts val="1500"/>
              <a:tabLst/>
            </a:pPr>
            <a:r>
              <a:rPr lang="en-US" altLang="en-US" sz="1200" dirty="0">
                <a:solidFill>
                  <a:schemeClr val="tx1"/>
                </a:solidFill>
                <a:latin typeface="Dosis" pitchFamily="2" charset="0"/>
              </a:rPr>
              <a:t>Import CSV data into each table.</a:t>
            </a:r>
          </a:p>
          <a:p>
            <a:pPr marL="419100" lvl="0" indent="-285750" defTabSz="914400" eaLnBrk="0" fontAlgn="base" latinLnBrk="0" hangingPunct="0">
              <a:buClr>
                <a:schemeClr val="dk1"/>
              </a:buClr>
              <a:buSzPts val="1500"/>
              <a:tabLst/>
            </a:pPr>
            <a:r>
              <a:rPr lang="en-US" altLang="en-US" sz="1200" dirty="0">
                <a:solidFill>
                  <a:schemeClr val="tx1"/>
                </a:solidFill>
                <a:latin typeface="Dosis" pitchFamily="2" charset="0"/>
              </a:rPr>
              <a:t>Manually create the ERD (Entity Relationship Diagram), assigning primary keys and foreign keys manually as well, using Tools &gt; ERD Tool.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dirty="0">
                <a:solidFill>
                  <a:schemeClr val="lt1"/>
                </a:solidFill>
              </a:rPr>
              <a:t>Annual Customer Activity Growth Analysis</a:t>
            </a:r>
            <a:endParaRPr sz="2220" b="1" dirty="0">
              <a:solidFill>
                <a:schemeClr val="lt1"/>
              </a:solidFill>
            </a:endParaRPr>
          </a:p>
        </p:txBody>
      </p:sp>
      <p:sp>
        <p:nvSpPr>
          <p:cNvPr id="55" name="Google Shape;55;p13"/>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dirty="0">
              <a:solidFill>
                <a:schemeClr val="dk1"/>
              </a:solidFill>
            </a:endParaRPr>
          </a:p>
          <a:p>
            <a:pPr marL="0" lvl="0" indent="0" algn="r" rtl="0">
              <a:lnSpc>
                <a:spcPct val="100000"/>
              </a:lnSpc>
              <a:spcBef>
                <a:spcPts val="0"/>
              </a:spcBef>
              <a:spcAft>
                <a:spcPts val="0"/>
              </a:spcAft>
              <a:buNone/>
            </a:pPr>
            <a:r>
              <a:rPr lang="en-US" sz="1100" dirty="0">
                <a:solidFill>
                  <a:schemeClr val="dk1"/>
                </a:solidFill>
                <a:hlinkClick r:id="rId3"/>
              </a:rPr>
              <a:t>Click here to view the Query (TASK 2)</a:t>
            </a:r>
            <a:endParaRPr sz="1100" dirty="0">
              <a:solidFill>
                <a:schemeClr val="dk1"/>
              </a:solidFill>
            </a:endParaRPr>
          </a:p>
        </p:txBody>
      </p:sp>
      <p:sp>
        <p:nvSpPr>
          <p:cNvPr id="56" name="Google Shape;56;p13"/>
          <p:cNvSpPr txBox="1">
            <a:spLocks noGrp="1"/>
          </p:cNvSpPr>
          <p:nvPr>
            <p:ph type="body" idx="1"/>
          </p:nvPr>
        </p:nvSpPr>
        <p:spPr>
          <a:xfrm>
            <a:off x="798446" y="2762519"/>
            <a:ext cx="7715108" cy="1081826"/>
          </a:xfrm>
          <a:prstGeom prst="rect">
            <a:avLst/>
          </a:prstGeom>
        </p:spPr>
        <p:txBody>
          <a:bodyPr spcFirstLastPara="1" wrap="square" lIns="91425" tIns="91425" rIns="91425" bIns="91425" anchor="t" anchorCtr="0">
            <a:normAutofit/>
          </a:bodyPr>
          <a:lstStyle/>
          <a:p>
            <a:pPr marL="133350" indent="0" algn="just">
              <a:buClr>
                <a:schemeClr val="dk1"/>
              </a:buClr>
              <a:buSzPts val="1500"/>
              <a:buNone/>
            </a:pPr>
            <a:r>
              <a:rPr lang="en-US" sz="1200" dirty="0">
                <a:solidFill>
                  <a:schemeClr val="tx1"/>
                </a:solidFill>
                <a:latin typeface="Times New Roman" panose="02020603050405020304" pitchFamily="18" charset="0"/>
                <a:ea typeface="Calibri" panose="020F0502020204030204" pitchFamily="34" charset="0"/>
              </a:rPr>
              <a:t>The table presents the results of an analysis of annual customer activity growth from 2016 to 2018. It includes key metrics such as the average Monthly Active Users (MAU), the total number of new customers, the total number of repeat customers, and the average frequency of their orders.</a:t>
            </a:r>
            <a:endParaRPr sz="1200" dirty="0">
              <a:solidFill>
                <a:schemeClr val="tx1"/>
              </a:solidFill>
              <a:latin typeface="Times New Roman" panose="02020603050405020304" pitchFamily="18" charset="0"/>
              <a:ea typeface="Calibri" panose="020F0502020204030204" pitchFamily="34" charset="0"/>
            </a:endParaRPr>
          </a:p>
        </p:txBody>
      </p:sp>
      <p:pic>
        <p:nvPicPr>
          <p:cNvPr id="2" name="Picture 1">
            <a:extLst>
              <a:ext uri="{FF2B5EF4-FFF2-40B4-BE49-F238E27FC236}">
                <a16:creationId xmlns:a16="http://schemas.microsoft.com/office/drawing/2014/main" id="{2B96E704-D140-9316-14AF-59F37482919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8446" y="1102689"/>
            <a:ext cx="7715108" cy="138786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dirty="0">
                <a:solidFill>
                  <a:schemeClr val="lt1"/>
                </a:solidFill>
              </a:rPr>
              <a:t>Annual Customer Activity Growth Analysis</a:t>
            </a:r>
            <a:endParaRPr sz="2220" b="1" dirty="0">
              <a:solidFill>
                <a:schemeClr val="lt1"/>
              </a:solidFill>
            </a:endParaRPr>
          </a:p>
        </p:txBody>
      </p:sp>
      <p:sp>
        <p:nvSpPr>
          <p:cNvPr id="56" name="Google Shape;56;p13"/>
          <p:cNvSpPr txBox="1">
            <a:spLocks noGrp="1"/>
          </p:cNvSpPr>
          <p:nvPr>
            <p:ph type="body" idx="1"/>
          </p:nvPr>
        </p:nvSpPr>
        <p:spPr>
          <a:xfrm>
            <a:off x="5042037" y="752800"/>
            <a:ext cx="3922645" cy="1626007"/>
          </a:xfrm>
          <a:prstGeom prst="rect">
            <a:avLst/>
          </a:prstGeom>
        </p:spPr>
        <p:txBody>
          <a:bodyPr spcFirstLastPara="1" wrap="square" lIns="91425" tIns="91425" rIns="91425" bIns="91425" anchor="t" anchorCtr="0">
            <a:noAutofit/>
          </a:bodyPr>
          <a:lstStyle/>
          <a:p>
            <a:pPr marL="133350" indent="0" algn="just">
              <a:buClr>
                <a:schemeClr val="dk1"/>
              </a:buClr>
              <a:buSzPts val="1500"/>
              <a:buNone/>
            </a:pPr>
            <a:r>
              <a:rPr lang="en-US" sz="1100" dirty="0">
                <a:solidFill>
                  <a:schemeClr val="tx1"/>
                </a:solidFill>
                <a:latin typeface="Times New Roman" panose="02020603050405020304" pitchFamily="18" charset="0"/>
                <a:ea typeface="Calibri" panose="020F0502020204030204" pitchFamily="34" charset="0"/>
              </a:rPr>
              <a:t>In 2016, the average Monthly Active Users (MAU) stood at 108, with 326 new customers joining. By 2017, there was a remarkable surge, with the average MAU skyrocketing to 3,694 and 43,708 new customers signing up. The growth trend continued into 2018, with the average MAU reaching 5,338 and the number of new customers soaring to 52,062. This impressive increase highlights a growing and sustained interest from new customers each year.</a:t>
            </a:r>
            <a:endParaRPr sz="1100" dirty="0">
              <a:solidFill>
                <a:schemeClr val="tx1"/>
              </a:solidFill>
              <a:latin typeface="Times New Roman" panose="02020603050405020304" pitchFamily="18" charset="0"/>
              <a:ea typeface="Calibri" panose="020F0502020204030204" pitchFamily="34" charset="0"/>
            </a:endParaRPr>
          </a:p>
        </p:txBody>
      </p:sp>
      <p:pic>
        <p:nvPicPr>
          <p:cNvPr id="3" name="Picture 2">
            <a:extLst>
              <a:ext uri="{FF2B5EF4-FFF2-40B4-BE49-F238E27FC236}">
                <a16:creationId xmlns:a16="http://schemas.microsoft.com/office/drawing/2014/main" id="{2D915BFF-0157-9235-F71D-CE8AF7F80F9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9318" y="756528"/>
            <a:ext cx="4850259" cy="1626007"/>
          </a:xfrm>
          <a:prstGeom prst="rect">
            <a:avLst/>
          </a:prstGeom>
          <a:noFill/>
        </p:spPr>
      </p:pic>
      <p:sp>
        <p:nvSpPr>
          <p:cNvPr id="2" name="Google Shape;55;p13">
            <a:extLst>
              <a:ext uri="{FF2B5EF4-FFF2-40B4-BE49-F238E27FC236}">
                <a16:creationId xmlns:a16="http://schemas.microsoft.com/office/drawing/2014/main" id="{F8FE4BE9-6D79-6CA9-BE8F-35122D7F7784}"/>
              </a:ext>
            </a:extLst>
          </p:cNvPr>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dirty="0">
              <a:solidFill>
                <a:schemeClr val="dk1"/>
              </a:solidFill>
            </a:endParaRPr>
          </a:p>
          <a:p>
            <a:pPr marL="0" lvl="0" indent="0" algn="r" rtl="0">
              <a:lnSpc>
                <a:spcPct val="100000"/>
              </a:lnSpc>
              <a:spcBef>
                <a:spcPts val="0"/>
              </a:spcBef>
              <a:spcAft>
                <a:spcPts val="0"/>
              </a:spcAft>
              <a:buNone/>
            </a:pPr>
            <a:r>
              <a:rPr lang="en-US" sz="1100" dirty="0">
                <a:solidFill>
                  <a:schemeClr val="dk1"/>
                </a:solidFill>
                <a:hlinkClick r:id="rId4"/>
              </a:rPr>
              <a:t>Click here to view the Query (TASK 2)</a:t>
            </a:r>
            <a:endParaRPr sz="1100" dirty="0">
              <a:solidFill>
                <a:schemeClr val="dk1"/>
              </a:solidFill>
            </a:endParaRPr>
          </a:p>
        </p:txBody>
      </p:sp>
      <p:pic>
        <p:nvPicPr>
          <p:cNvPr id="4" name="Picture 3">
            <a:extLst>
              <a:ext uri="{FF2B5EF4-FFF2-40B4-BE49-F238E27FC236}">
                <a16:creationId xmlns:a16="http://schemas.microsoft.com/office/drawing/2014/main" id="{36FFFAAB-14E0-D345-C36B-1B7418F73D9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1778" y="2989888"/>
            <a:ext cx="4850259" cy="1630412"/>
          </a:xfrm>
          <a:prstGeom prst="rect">
            <a:avLst/>
          </a:prstGeom>
          <a:noFill/>
        </p:spPr>
      </p:pic>
      <p:sp>
        <p:nvSpPr>
          <p:cNvPr id="6" name="TextBox 5">
            <a:extLst>
              <a:ext uri="{FF2B5EF4-FFF2-40B4-BE49-F238E27FC236}">
                <a16:creationId xmlns:a16="http://schemas.microsoft.com/office/drawing/2014/main" id="{6A4090D9-79D8-A707-F0C4-3D9E7850FE3C}"/>
              </a:ext>
            </a:extLst>
          </p:cNvPr>
          <p:cNvSpPr txBox="1"/>
          <p:nvPr/>
        </p:nvSpPr>
        <p:spPr>
          <a:xfrm>
            <a:off x="5066957" y="3072507"/>
            <a:ext cx="3897725" cy="1244764"/>
          </a:xfrm>
          <a:prstGeom prst="rect">
            <a:avLst/>
          </a:prstGeom>
          <a:noFill/>
        </p:spPr>
        <p:txBody>
          <a:bodyPr wrap="square">
            <a:spAutoFit/>
          </a:bodyPr>
          <a:lstStyle/>
          <a:p>
            <a:pPr marL="133350" algn="just">
              <a:lnSpc>
                <a:spcPct val="115000"/>
              </a:lnSpc>
              <a:buClr>
                <a:schemeClr val="dk1"/>
              </a:buClr>
              <a:buSzPts val="1500"/>
            </a:pPr>
            <a:r>
              <a:rPr lang="en-US" sz="1100" dirty="0">
                <a:solidFill>
                  <a:schemeClr val="tx1"/>
                </a:solidFill>
                <a:latin typeface="Times New Roman" panose="02020603050405020304" pitchFamily="18" charset="0"/>
                <a:ea typeface="Calibri" panose="020F0502020204030204" pitchFamily="34" charset="0"/>
              </a:rPr>
              <a:t>The repeat order analysis reveals an intriguing trend. In 2016, there were just 3 customers making repeat purchases. This number surged to 1,256 in 2017, indicating that more customers found value in making repeat purchases. In 2018, the figure slightly declined to 1,167 but remained significantly higher compared to 2016.</a:t>
            </a:r>
            <a:endParaRPr lang="en-ID" sz="1100" dirty="0">
              <a:solidFill>
                <a:schemeClr val="tx1"/>
              </a:solidFill>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41426562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dirty="0">
                <a:solidFill>
                  <a:schemeClr val="lt1"/>
                </a:solidFill>
              </a:rPr>
              <a:t>Annual Customer Activity Growth Analysis</a:t>
            </a:r>
            <a:endParaRPr sz="2220" b="1" dirty="0">
              <a:solidFill>
                <a:schemeClr val="lt1"/>
              </a:solidFill>
            </a:endParaRPr>
          </a:p>
        </p:txBody>
      </p:sp>
      <p:sp>
        <p:nvSpPr>
          <p:cNvPr id="56" name="Google Shape;56;p13"/>
          <p:cNvSpPr txBox="1">
            <a:spLocks noGrp="1"/>
          </p:cNvSpPr>
          <p:nvPr>
            <p:ph type="body" idx="1"/>
          </p:nvPr>
        </p:nvSpPr>
        <p:spPr>
          <a:xfrm>
            <a:off x="5249722" y="1083745"/>
            <a:ext cx="3768382" cy="1290311"/>
          </a:xfrm>
          <a:prstGeom prst="rect">
            <a:avLst/>
          </a:prstGeom>
        </p:spPr>
        <p:txBody>
          <a:bodyPr spcFirstLastPara="1" wrap="square" lIns="91425" tIns="91425" rIns="91425" bIns="91425" anchor="t" anchorCtr="0">
            <a:noAutofit/>
          </a:bodyPr>
          <a:lstStyle/>
          <a:p>
            <a:pPr marL="133350" indent="0" algn="just">
              <a:buClr>
                <a:schemeClr val="dk1"/>
              </a:buClr>
              <a:buSzPts val="1500"/>
              <a:buNone/>
            </a:pPr>
            <a:r>
              <a:rPr lang="en-US" sz="1200" dirty="0">
                <a:solidFill>
                  <a:schemeClr val="tx1"/>
                </a:solidFill>
                <a:latin typeface="Times New Roman" panose="02020603050405020304" pitchFamily="18" charset="0"/>
                <a:ea typeface="Calibri" panose="020F0502020204030204" pitchFamily="34" charset="0"/>
              </a:rPr>
              <a:t>The average transaction frequency of customers also shows a positive shift. In 2016, the average transaction frequency was 1.009. This increased to 1.032 in 2017, indicating that customers began transacting more frequently. However, in 2018, there was a slight decline to 1.024. Despite this small drop, the frequency remains higher than in 2016.</a:t>
            </a:r>
            <a:endParaRPr lang="en-ID" sz="1200" dirty="0">
              <a:solidFill>
                <a:schemeClr val="tx1"/>
              </a:solidFill>
              <a:latin typeface="Times New Roman" panose="02020603050405020304" pitchFamily="18" charset="0"/>
              <a:ea typeface="Calibri" panose="020F0502020204030204" pitchFamily="34" charset="0"/>
            </a:endParaRPr>
          </a:p>
        </p:txBody>
      </p:sp>
      <p:pic>
        <p:nvPicPr>
          <p:cNvPr id="4" name="Picture 3">
            <a:extLst>
              <a:ext uri="{FF2B5EF4-FFF2-40B4-BE49-F238E27FC236}">
                <a16:creationId xmlns:a16="http://schemas.microsoft.com/office/drawing/2014/main" id="{01EDE172-6ED3-1627-F44E-881E2ECF726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1700" y="672711"/>
            <a:ext cx="4938022" cy="2545091"/>
          </a:xfrm>
          <a:prstGeom prst="rect">
            <a:avLst/>
          </a:prstGeom>
          <a:noFill/>
        </p:spPr>
      </p:pic>
      <p:sp>
        <p:nvSpPr>
          <p:cNvPr id="3" name="TextBox 2">
            <a:extLst>
              <a:ext uri="{FF2B5EF4-FFF2-40B4-BE49-F238E27FC236}">
                <a16:creationId xmlns:a16="http://schemas.microsoft.com/office/drawing/2014/main" id="{B83E3E2B-BCE0-5972-1594-B612D2EEEEDE}"/>
              </a:ext>
            </a:extLst>
          </p:cNvPr>
          <p:cNvSpPr txBox="1"/>
          <p:nvPr/>
        </p:nvSpPr>
        <p:spPr>
          <a:xfrm>
            <a:off x="231912" y="3776554"/>
            <a:ext cx="8520599" cy="712375"/>
          </a:xfrm>
          <a:prstGeom prst="rect">
            <a:avLst/>
          </a:prstGeom>
          <a:noFill/>
        </p:spPr>
        <p:txBody>
          <a:bodyPr wrap="square">
            <a:spAutoFit/>
          </a:bodyPr>
          <a:lstStyle/>
          <a:p>
            <a:pPr marL="133350" algn="just">
              <a:lnSpc>
                <a:spcPct val="115000"/>
              </a:lnSpc>
              <a:buClr>
                <a:schemeClr val="dk1"/>
              </a:buClr>
              <a:buSzPts val="1500"/>
            </a:pPr>
            <a:r>
              <a:rPr lang="en-US" sz="1200" dirty="0">
                <a:solidFill>
                  <a:schemeClr val="tx1"/>
                </a:solidFill>
                <a:latin typeface="Times New Roman" panose="02020603050405020304" pitchFamily="18" charset="0"/>
                <a:ea typeface="Calibri" panose="020F0502020204030204" pitchFamily="34" charset="0"/>
              </a:rPr>
              <a:t>Overall, the data from Task 2 demonstrates robust growth in new customer acquisition and activity, despite some fluctuations in transaction frequency and repeat orders. The significant rise in new customers and MAU reflects a growing awareness and acceptance of the service among customers.</a:t>
            </a:r>
            <a:endParaRPr lang="en-ID" sz="1200" dirty="0">
              <a:solidFill>
                <a:schemeClr val="tx1"/>
              </a:solidFill>
              <a:latin typeface="Times New Roman" panose="02020603050405020304" pitchFamily="18" charset="0"/>
              <a:ea typeface="Calibri" panose="020F0502020204030204" pitchFamily="34" charset="0"/>
            </a:endParaRPr>
          </a:p>
        </p:txBody>
      </p:sp>
      <p:sp>
        <p:nvSpPr>
          <p:cNvPr id="6" name="Google Shape;55;p13">
            <a:extLst>
              <a:ext uri="{FF2B5EF4-FFF2-40B4-BE49-F238E27FC236}">
                <a16:creationId xmlns:a16="http://schemas.microsoft.com/office/drawing/2014/main" id="{A840DF2A-A184-5E63-065B-FA30026CDAA4}"/>
              </a:ext>
            </a:extLst>
          </p:cNvPr>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dirty="0">
              <a:solidFill>
                <a:schemeClr val="dk1"/>
              </a:solidFill>
            </a:endParaRPr>
          </a:p>
          <a:p>
            <a:pPr marL="0" lvl="0" indent="0" algn="r" rtl="0">
              <a:lnSpc>
                <a:spcPct val="100000"/>
              </a:lnSpc>
              <a:spcBef>
                <a:spcPts val="0"/>
              </a:spcBef>
              <a:spcAft>
                <a:spcPts val="0"/>
              </a:spcAft>
              <a:buNone/>
            </a:pPr>
            <a:r>
              <a:rPr lang="en-US" sz="1100" dirty="0">
                <a:solidFill>
                  <a:schemeClr val="dk1"/>
                </a:solidFill>
                <a:hlinkClick r:id="rId4"/>
              </a:rPr>
              <a:t>Click here to view the Query (TASK 2)</a:t>
            </a:r>
            <a:endParaRPr sz="1100" dirty="0">
              <a:solidFill>
                <a:schemeClr val="dk1"/>
              </a:solidFill>
            </a:endParaRPr>
          </a:p>
        </p:txBody>
      </p:sp>
    </p:spTree>
    <p:extLst>
      <p:ext uri="{BB962C8B-B14F-4D97-AF65-F5344CB8AC3E}">
        <p14:creationId xmlns:p14="http://schemas.microsoft.com/office/powerpoint/2010/main" val="4119862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US" sz="2200" b="1" i="0" u="none" strike="noStrike" dirty="0">
                <a:solidFill>
                  <a:srgbClr val="FFFFFF"/>
                </a:solidFill>
                <a:effectLst/>
                <a:latin typeface="Arial" panose="020B0604020202020204" pitchFamily="34" charset="0"/>
              </a:rPr>
              <a:t>Annual Product Category Quality Analysis</a:t>
            </a:r>
            <a:endParaRPr lang="en-US" sz="2200" b="1" dirty="0">
              <a:solidFill>
                <a:schemeClr val="lt1"/>
              </a:solidFill>
            </a:endParaRPr>
          </a:p>
        </p:txBody>
      </p:sp>
      <p:sp>
        <p:nvSpPr>
          <p:cNvPr id="55" name="Google Shape;55;p13"/>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dirty="0">
              <a:solidFill>
                <a:schemeClr val="dk1"/>
              </a:solidFill>
            </a:endParaRPr>
          </a:p>
          <a:p>
            <a:pPr marL="0" lvl="0" indent="0" algn="r" rtl="0">
              <a:lnSpc>
                <a:spcPct val="100000"/>
              </a:lnSpc>
              <a:spcBef>
                <a:spcPts val="0"/>
              </a:spcBef>
              <a:spcAft>
                <a:spcPts val="0"/>
              </a:spcAft>
              <a:buNone/>
            </a:pPr>
            <a:r>
              <a:rPr lang="en-US" sz="1100" dirty="0">
                <a:solidFill>
                  <a:schemeClr val="dk1"/>
                </a:solidFill>
                <a:hlinkClick r:id="rId3"/>
              </a:rPr>
              <a:t>Click here to view the Query (TASK 3)</a:t>
            </a:r>
            <a:endParaRPr sz="1100" dirty="0">
              <a:solidFill>
                <a:schemeClr val="dk1"/>
              </a:solidFill>
            </a:endParaRPr>
          </a:p>
        </p:txBody>
      </p:sp>
      <p:sp>
        <p:nvSpPr>
          <p:cNvPr id="56" name="Google Shape;56;p13"/>
          <p:cNvSpPr txBox="1">
            <a:spLocks noGrp="1"/>
          </p:cNvSpPr>
          <p:nvPr>
            <p:ph type="body" idx="1"/>
          </p:nvPr>
        </p:nvSpPr>
        <p:spPr>
          <a:xfrm>
            <a:off x="714446" y="2746672"/>
            <a:ext cx="7715108" cy="645884"/>
          </a:xfrm>
          <a:prstGeom prst="rect">
            <a:avLst/>
          </a:prstGeom>
        </p:spPr>
        <p:txBody>
          <a:bodyPr spcFirstLastPara="1" wrap="square" lIns="91425" tIns="91425" rIns="91425" bIns="91425" anchor="t" anchorCtr="0">
            <a:normAutofit/>
          </a:bodyPr>
          <a:lstStyle/>
          <a:p>
            <a:pPr marL="133350" indent="0" algn="just">
              <a:buClr>
                <a:schemeClr val="dk1"/>
              </a:buClr>
              <a:buSzPts val="1500"/>
              <a:buNone/>
            </a:pPr>
            <a:r>
              <a:rPr lang="en-US" sz="1200" dirty="0">
                <a:solidFill>
                  <a:schemeClr val="tx1"/>
                </a:solidFill>
                <a:latin typeface="Times New Roman" panose="02020603050405020304" pitchFamily="18" charset="0"/>
                <a:ea typeface="Calibri" panose="020F0502020204030204" pitchFamily="34" charset="0"/>
              </a:rPr>
              <a:t>The table presents the results of the product category quality analysis from 2016 to 2018, focusing on total revenue, revenue from top products, and the number of cancellations for top products.</a:t>
            </a:r>
            <a:endParaRPr lang="en-ID" sz="1200" dirty="0">
              <a:solidFill>
                <a:schemeClr val="tx1"/>
              </a:solidFill>
              <a:latin typeface="Times New Roman" panose="02020603050405020304" pitchFamily="18" charset="0"/>
              <a:ea typeface="Calibri" panose="020F0502020204030204" pitchFamily="34" charset="0"/>
            </a:endParaRPr>
          </a:p>
        </p:txBody>
      </p:sp>
      <p:pic>
        <p:nvPicPr>
          <p:cNvPr id="2" name="Picture 1">
            <a:extLst>
              <a:ext uri="{FF2B5EF4-FFF2-40B4-BE49-F238E27FC236}">
                <a16:creationId xmlns:a16="http://schemas.microsoft.com/office/drawing/2014/main" id="{579EA688-7E54-D703-C7EA-F3AAD6250E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094" y="1178669"/>
            <a:ext cx="8207812" cy="1337690"/>
          </a:xfrm>
          <a:prstGeom prst="rect">
            <a:avLst/>
          </a:prstGeom>
        </p:spPr>
      </p:pic>
    </p:spTree>
    <p:extLst>
      <p:ext uri="{BB962C8B-B14F-4D97-AF65-F5344CB8AC3E}">
        <p14:creationId xmlns:p14="http://schemas.microsoft.com/office/powerpoint/2010/main" val="752188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US" sz="2200" b="1" i="0" u="none" strike="noStrike" dirty="0">
                <a:solidFill>
                  <a:srgbClr val="FFFFFF"/>
                </a:solidFill>
                <a:effectLst/>
                <a:latin typeface="Arial" panose="020B0604020202020204" pitchFamily="34" charset="0"/>
              </a:rPr>
              <a:t>Annual Product Category Quality Analysis</a:t>
            </a:r>
            <a:endParaRPr lang="en-US" sz="2200" b="1" dirty="0">
              <a:solidFill>
                <a:schemeClr val="lt1"/>
              </a:solidFill>
            </a:endParaRPr>
          </a:p>
        </p:txBody>
      </p:sp>
      <p:sp>
        <p:nvSpPr>
          <p:cNvPr id="56" name="Google Shape;56;p13"/>
          <p:cNvSpPr txBox="1">
            <a:spLocks noGrp="1"/>
          </p:cNvSpPr>
          <p:nvPr>
            <p:ph type="body" idx="1"/>
          </p:nvPr>
        </p:nvSpPr>
        <p:spPr>
          <a:xfrm>
            <a:off x="225171" y="2783804"/>
            <a:ext cx="4338858" cy="1655542"/>
          </a:xfrm>
          <a:prstGeom prst="rect">
            <a:avLst/>
          </a:prstGeom>
        </p:spPr>
        <p:txBody>
          <a:bodyPr spcFirstLastPara="1" wrap="square" lIns="91425" tIns="91425" rIns="91425" bIns="91425" anchor="t" anchorCtr="0">
            <a:noAutofit/>
          </a:bodyPr>
          <a:lstStyle/>
          <a:p>
            <a:pPr marL="133350" indent="0" algn="just">
              <a:buClr>
                <a:schemeClr val="dk1"/>
              </a:buClr>
              <a:buSzPts val="1500"/>
              <a:buNone/>
            </a:pPr>
            <a:r>
              <a:rPr lang="en-US" sz="1200" dirty="0">
                <a:solidFill>
                  <a:schemeClr val="tx1"/>
                </a:solidFill>
                <a:latin typeface="Times New Roman" panose="02020603050405020304" pitchFamily="18" charset="0"/>
                <a:ea typeface="Calibri" panose="020F0502020204030204" pitchFamily="34" charset="0"/>
              </a:rPr>
              <a:t>In 2016, the company's total revenue reached 46.653,74. This figure saw a dramatic increase in 2017, rising to 6.921.535,24, indicating remarkable growth. The positive trend continued in 2018, with total revenue climbing further to 8.451.584,77. This significant year-over-year growth reflects a strong increase in business activity and market acceptance of the company's products.</a:t>
            </a:r>
            <a:endParaRPr lang="en-ID" sz="1200" dirty="0">
              <a:solidFill>
                <a:schemeClr val="tx1"/>
              </a:solidFill>
              <a:latin typeface="Times New Roman" panose="02020603050405020304" pitchFamily="18" charset="0"/>
              <a:ea typeface="Calibri" panose="020F0502020204030204" pitchFamily="34" charset="0"/>
            </a:endParaRPr>
          </a:p>
        </p:txBody>
      </p:sp>
      <p:pic>
        <p:nvPicPr>
          <p:cNvPr id="3" name="Picture 2">
            <a:extLst>
              <a:ext uri="{FF2B5EF4-FFF2-40B4-BE49-F238E27FC236}">
                <a16:creationId xmlns:a16="http://schemas.microsoft.com/office/drawing/2014/main" id="{39366BA9-EC74-F2DB-9019-F368B4FC256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5171" y="642770"/>
            <a:ext cx="4338858" cy="1989320"/>
          </a:xfrm>
          <a:prstGeom prst="rect">
            <a:avLst/>
          </a:prstGeom>
          <a:noFill/>
        </p:spPr>
      </p:pic>
      <p:pic>
        <p:nvPicPr>
          <p:cNvPr id="4" name="Picture 3">
            <a:extLst>
              <a:ext uri="{FF2B5EF4-FFF2-40B4-BE49-F238E27FC236}">
                <a16:creationId xmlns:a16="http://schemas.microsoft.com/office/drawing/2014/main" id="{3687A85A-C419-4BCB-D786-6FFED2F7AA3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755982" y="642772"/>
            <a:ext cx="4207252" cy="1989320"/>
          </a:xfrm>
          <a:prstGeom prst="rect">
            <a:avLst/>
          </a:prstGeom>
          <a:noFill/>
        </p:spPr>
      </p:pic>
      <p:sp>
        <p:nvSpPr>
          <p:cNvPr id="5" name="Google Shape;56;p13">
            <a:extLst>
              <a:ext uri="{FF2B5EF4-FFF2-40B4-BE49-F238E27FC236}">
                <a16:creationId xmlns:a16="http://schemas.microsoft.com/office/drawing/2014/main" id="{AFC6311E-5603-840E-C923-415A7DF55EB6}"/>
              </a:ext>
            </a:extLst>
          </p:cNvPr>
          <p:cNvSpPr txBox="1">
            <a:spLocks/>
          </p:cNvSpPr>
          <p:nvPr/>
        </p:nvSpPr>
        <p:spPr>
          <a:xfrm>
            <a:off x="4755982" y="2783804"/>
            <a:ext cx="4207253" cy="22971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just">
              <a:buClr>
                <a:schemeClr val="dk1"/>
              </a:buClr>
              <a:buSzPts val="1500"/>
              <a:buNone/>
            </a:pPr>
            <a:r>
              <a:rPr lang="en-US" sz="1200" dirty="0">
                <a:solidFill>
                  <a:schemeClr val="tx1"/>
                </a:solidFill>
                <a:latin typeface="Times New Roman" panose="02020603050405020304" pitchFamily="18" charset="0"/>
                <a:ea typeface="Calibri" panose="020F0502020204030204" pitchFamily="34" charset="0"/>
              </a:rPr>
              <a:t>The top revenue-generating products varied each year. In 2016, the "</a:t>
            </a:r>
            <a:r>
              <a:rPr lang="en-US" sz="1200" b="1" dirty="0" err="1">
                <a:solidFill>
                  <a:schemeClr val="tx1"/>
                </a:solidFill>
                <a:latin typeface="Times New Roman" panose="02020603050405020304" pitchFamily="18" charset="0"/>
                <a:ea typeface="Calibri" panose="020F0502020204030204" pitchFamily="34" charset="0"/>
              </a:rPr>
              <a:t>furniture_decor</a:t>
            </a:r>
            <a:r>
              <a:rPr lang="en-US" sz="1200" dirty="0">
                <a:solidFill>
                  <a:schemeClr val="tx1"/>
                </a:solidFill>
                <a:latin typeface="Times New Roman" panose="02020603050405020304" pitchFamily="18" charset="0"/>
                <a:ea typeface="Calibri" panose="020F0502020204030204" pitchFamily="34" charset="0"/>
              </a:rPr>
              <a:t>" category was the highest contributor, generating 6.899,35. In 2017, the "</a:t>
            </a:r>
            <a:r>
              <a:rPr lang="en-US" sz="1200" b="1" dirty="0" err="1">
                <a:solidFill>
                  <a:schemeClr val="tx1"/>
                </a:solidFill>
                <a:latin typeface="Times New Roman" panose="02020603050405020304" pitchFamily="18" charset="0"/>
                <a:ea typeface="Calibri" panose="020F0502020204030204" pitchFamily="34" charset="0"/>
              </a:rPr>
              <a:t>bed_bath_table</a:t>
            </a:r>
            <a:r>
              <a:rPr lang="en-US" sz="1200" dirty="0">
                <a:solidFill>
                  <a:schemeClr val="tx1"/>
                </a:solidFill>
                <a:latin typeface="Times New Roman" panose="02020603050405020304" pitchFamily="18" charset="0"/>
                <a:ea typeface="Calibri" panose="020F0502020204030204" pitchFamily="34" charset="0"/>
              </a:rPr>
              <a:t>" category emerged as the top product, with revenue of 580.949,20. By 2018, the "</a:t>
            </a:r>
            <a:r>
              <a:rPr lang="en-US" sz="1200" b="1" dirty="0" err="1">
                <a:solidFill>
                  <a:schemeClr val="tx1"/>
                </a:solidFill>
                <a:latin typeface="Times New Roman" panose="02020603050405020304" pitchFamily="18" charset="0"/>
                <a:ea typeface="Calibri" panose="020F0502020204030204" pitchFamily="34" charset="0"/>
              </a:rPr>
              <a:t>health_beauty</a:t>
            </a:r>
            <a:r>
              <a:rPr lang="en-US" sz="1200" dirty="0">
                <a:solidFill>
                  <a:schemeClr val="tx1"/>
                </a:solidFill>
                <a:latin typeface="Times New Roman" panose="02020603050405020304" pitchFamily="18" charset="0"/>
                <a:ea typeface="Calibri" panose="020F0502020204030204" pitchFamily="34" charset="0"/>
              </a:rPr>
              <a:t>" category recorded the highest revenue at 866.810,34. This variation highlights changing customer preferences towards different product categories each year.</a:t>
            </a:r>
            <a:endParaRPr lang="en-ID" sz="1200" dirty="0">
              <a:solidFill>
                <a:schemeClr val="tx1"/>
              </a:solidFill>
              <a:latin typeface="Times New Roman" panose="02020603050405020304" pitchFamily="18" charset="0"/>
              <a:ea typeface="Calibri" panose="020F0502020204030204" pitchFamily="34" charset="0"/>
            </a:endParaRPr>
          </a:p>
        </p:txBody>
      </p:sp>
      <p:sp>
        <p:nvSpPr>
          <p:cNvPr id="7" name="Google Shape;55;p13">
            <a:extLst>
              <a:ext uri="{FF2B5EF4-FFF2-40B4-BE49-F238E27FC236}">
                <a16:creationId xmlns:a16="http://schemas.microsoft.com/office/drawing/2014/main" id="{E2544142-A46E-969A-91DB-CB37ECE893EF}"/>
              </a:ext>
            </a:extLst>
          </p:cNvPr>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dirty="0">
              <a:solidFill>
                <a:schemeClr val="dk1"/>
              </a:solidFill>
            </a:endParaRPr>
          </a:p>
          <a:p>
            <a:pPr marL="0" lvl="0" indent="0" algn="r" rtl="0">
              <a:lnSpc>
                <a:spcPct val="100000"/>
              </a:lnSpc>
              <a:spcBef>
                <a:spcPts val="0"/>
              </a:spcBef>
              <a:spcAft>
                <a:spcPts val="0"/>
              </a:spcAft>
              <a:buNone/>
            </a:pPr>
            <a:r>
              <a:rPr lang="en-US" sz="1100" dirty="0">
                <a:solidFill>
                  <a:schemeClr val="dk1"/>
                </a:solidFill>
                <a:hlinkClick r:id="rId5"/>
              </a:rPr>
              <a:t>Click here to view the Query (TASK 3)</a:t>
            </a:r>
            <a:endParaRPr sz="1100" dirty="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TotalTime>
  <Words>1164</Words>
  <Application>Microsoft Office PowerPoint</Application>
  <PresentationFormat>On-screen Show (16:9)</PresentationFormat>
  <Paragraphs>57</Paragraphs>
  <Slides>11</Slides>
  <Notes>11</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11</vt:i4>
      </vt:variant>
    </vt:vector>
  </HeadingPairs>
  <TitlesOfParts>
    <vt:vector size="16" baseType="lpstr">
      <vt:lpstr>Dosis</vt:lpstr>
      <vt:lpstr>Times New Roman</vt:lpstr>
      <vt:lpstr>Arial</vt:lpstr>
      <vt:lpstr>Simple Light</vt:lpstr>
      <vt:lpstr>Simple Light</vt:lpstr>
      <vt:lpstr>Analyzing eCommerce Business Performance with SQL</vt:lpstr>
      <vt:lpstr>Table of Content</vt:lpstr>
      <vt:lpstr>Overview</vt:lpstr>
      <vt:lpstr>Data Preparation</vt:lpstr>
      <vt:lpstr>Annual Customer Activity Growth Analysis</vt:lpstr>
      <vt:lpstr>Annual Customer Activity Growth Analysis</vt:lpstr>
      <vt:lpstr>Annual Customer Activity Growth Analysis</vt:lpstr>
      <vt:lpstr>Annual Product Category Quality Analysis</vt:lpstr>
      <vt:lpstr>Annual Product Category Quality Analysis</vt:lpstr>
      <vt:lpstr>Annual Product Category Quality Analysis</vt:lpstr>
      <vt:lpstr>Analysis of Annual Payment Type Usage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Wika Rabila Putri</dc:creator>
  <cp:lastModifiedBy>Wika Rabila Putri</cp:lastModifiedBy>
  <cp:revision>8</cp:revision>
  <dcterms:modified xsi:type="dcterms:W3CDTF">2024-08-16T16:20:52Z</dcterms:modified>
</cp:coreProperties>
</file>